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1" r:id="rId4"/>
    <p:sldId id="259" r:id="rId5"/>
    <p:sldId id="291" r:id="rId6"/>
    <p:sldId id="324" r:id="rId7"/>
    <p:sldId id="325" r:id="rId8"/>
    <p:sldId id="32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5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5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AB28-F0A8-4697-A255-9B2D9E36E52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B65F-B0B0-4003-A6BC-45916BC4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7200" b="1" dirty="0" err="1" smtClean="0"/>
              <a:t>Recycled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Water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Discharge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into</a:t>
            </a:r>
            <a:r>
              <a:rPr lang="es-ES" sz="7200" b="1" dirty="0" smtClean="0"/>
              <a:t/>
            </a:r>
            <a:br>
              <a:rPr lang="es-ES" sz="7200" b="1" dirty="0" smtClean="0"/>
            </a:br>
            <a:r>
              <a:rPr lang="es-ES" sz="7200" b="1" dirty="0" smtClean="0"/>
              <a:t>Los Osos Creek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97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487470"/>
            <a:ext cx="7924800" cy="508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 smtClean="0">
                <a:cs typeface="Calibri"/>
              </a:rPr>
              <a:t>Stream seepage from Los Osos Creek is a primary source of basin recharge 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 smtClean="0">
                <a:cs typeface="Calibri"/>
              </a:rPr>
              <a:t>Creek alluvium flows into both the upper and lower aquifers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 smtClean="0">
                <a:cs typeface="Calibri"/>
              </a:rPr>
              <a:t>Creek discharge was planned as a primary method of effluent management in the late ‘80’s. 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 smtClean="0">
                <a:cs typeface="Calibri"/>
              </a:rPr>
              <a:t>Creek discharge is not a part of the County’s current project, but could be considered as a water supply project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r>
              <a:rPr lang="en-US" sz="2800" dirty="0" smtClean="0">
                <a:cs typeface="Calibri"/>
              </a:rPr>
              <a:t>Discharge would be limited to periods of no stream flow – summer and fall</a:t>
            </a:r>
          </a:p>
          <a:p>
            <a:pPr marL="457200" lvl="0" indent="-457200" defTabSz="457200" eaLnBrk="0" fontAlgn="base" hangingPunct="0">
              <a:lnSpc>
                <a:spcPts val="2700"/>
              </a:lnSpc>
              <a:spcBef>
                <a:spcPts val="125"/>
              </a:spcBef>
              <a:spcAft>
                <a:spcPts val="1200"/>
              </a:spcAft>
              <a:buSzPct val="70000"/>
              <a:buFont typeface="Arial" pitchFamily="34" charset="0"/>
              <a:buChar char="•"/>
            </a:pPr>
            <a:endParaRPr lang="en-US" sz="2800" b="1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7760" y="152400"/>
            <a:ext cx="8359040" cy="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sz="36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/>
              <a:t>Background for Creek Discharge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20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55" y="-31750"/>
            <a:ext cx="4778045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542168" y="6001601"/>
            <a:ext cx="1853942" cy="481749"/>
          </a:xfrm>
          <a:custGeom>
            <a:avLst/>
            <a:gdLst>
              <a:gd name="connsiteX0" fmla="*/ 0 w 1853942"/>
              <a:gd name="connsiteY0" fmla="*/ 481749 h 481749"/>
              <a:gd name="connsiteX1" fmla="*/ 90487 w 1853942"/>
              <a:gd name="connsiteY1" fmla="*/ 419837 h 481749"/>
              <a:gd name="connsiteX2" fmla="*/ 190500 w 1853942"/>
              <a:gd name="connsiteY2" fmla="*/ 453174 h 481749"/>
              <a:gd name="connsiteX3" fmla="*/ 233362 w 1853942"/>
              <a:gd name="connsiteY3" fmla="*/ 362687 h 481749"/>
              <a:gd name="connsiteX4" fmla="*/ 338137 w 1853942"/>
              <a:gd name="connsiteY4" fmla="*/ 262674 h 481749"/>
              <a:gd name="connsiteX5" fmla="*/ 409575 w 1853942"/>
              <a:gd name="connsiteY5" fmla="*/ 205524 h 481749"/>
              <a:gd name="connsiteX6" fmla="*/ 533400 w 1853942"/>
              <a:gd name="connsiteY6" fmla="*/ 234099 h 481749"/>
              <a:gd name="connsiteX7" fmla="*/ 676275 w 1853942"/>
              <a:gd name="connsiteY7" fmla="*/ 296012 h 481749"/>
              <a:gd name="connsiteX8" fmla="*/ 776287 w 1853942"/>
              <a:gd name="connsiteY8" fmla="*/ 276962 h 481749"/>
              <a:gd name="connsiteX9" fmla="*/ 871537 w 1853942"/>
              <a:gd name="connsiteY9" fmla="*/ 224574 h 481749"/>
              <a:gd name="connsiteX10" fmla="*/ 942975 w 1853942"/>
              <a:gd name="connsiteY10" fmla="*/ 157899 h 481749"/>
              <a:gd name="connsiteX11" fmla="*/ 1019175 w 1853942"/>
              <a:gd name="connsiteY11" fmla="*/ 172187 h 481749"/>
              <a:gd name="connsiteX12" fmla="*/ 1071562 w 1853942"/>
              <a:gd name="connsiteY12" fmla="*/ 200762 h 481749"/>
              <a:gd name="connsiteX13" fmla="*/ 1147762 w 1853942"/>
              <a:gd name="connsiteY13" fmla="*/ 148374 h 481749"/>
              <a:gd name="connsiteX14" fmla="*/ 1300162 w 1853942"/>
              <a:gd name="connsiteY14" fmla="*/ 157899 h 481749"/>
              <a:gd name="connsiteX15" fmla="*/ 1428750 w 1853942"/>
              <a:gd name="connsiteY15" fmla="*/ 143612 h 481749"/>
              <a:gd name="connsiteX16" fmla="*/ 1509712 w 1853942"/>
              <a:gd name="connsiteY16" fmla="*/ 157899 h 481749"/>
              <a:gd name="connsiteX17" fmla="*/ 1628775 w 1853942"/>
              <a:gd name="connsiteY17" fmla="*/ 119799 h 481749"/>
              <a:gd name="connsiteX18" fmla="*/ 1757362 w 1853942"/>
              <a:gd name="connsiteY18" fmla="*/ 62649 h 481749"/>
              <a:gd name="connsiteX19" fmla="*/ 1847850 w 1853942"/>
              <a:gd name="connsiteY19" fmla="*/ 5499 h 481749"/>
              <a:gd name="connsiteX20" fmla="*/ 1838325 w 1853942"/>
              <a:gd name="connsiteY20" fmla="*/ 5499 h 4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3942" h="481749">
                <a:moveTo>
                  <a:pt x="0" y="481749"/>
                </a:moveTo>
                <a:cubicBezTo>
                  <a:pt x="29368" y="453174"/>
                  <a:pt x="58737" y="424599"/>
                  <a:pt x="90487" y="419837"/>
                </a:cubicBezTo>
                <a:cubicBezTo>
                  <a:pt x="122237" y="415075"/>
                  <a:pt x="166688" y="462699"/>
                  <a:pt x="190500" y="453174"/>
                </a:cubicBezTo>
                <a:cubicBezTo>
                  <a:pt x="214313" y="443649"/>
                  <a:pt x="208756" y="394437"/>
                  <a:pt x="233362" y="362687"/>
                </a:cubicBezTo>
                <a:cubicBezTo>
                  <a:pt x="257968" y="330937"/>
                  <a:pt x="308768" y="288868"/>
                  <a:pt x="338137" y="262674"/>
                </a:cubicBezTo>
                <a:cubicBezTo>
                  <a:pt x="367506" y="236480"/>
                  <a:pt x="377031" y="210286"/>
                  <a:pt x="409575" y="205524"/>
                </a:cubicBezTo>
                <a:cubicBezTo>
                  <a:pt x="442119" y="200762"/>
                  <a:pt x="488950" y="219018"/>
                  <a:pt x="533400" y="234099"/>
                </a:cubicBezTo>
                <a:cubicBezTo>
                  <a:pt x="577850" y="249180"/>
                  <a:pt x="635794" y="288868"/>
                  <a:pt x="676275" y="296012"/>
                </a:cubicBezTo>
                <a:cubicBezTo>
                  <a:pt x="716756" y="303156"/>
                  <a:pt x="743743" y="288868"/>
                  <a:pt x="776287" y="276962"/>
                </a:cubicBezTo>
                <a:cubicBezTo>
                  <a:pt x="808831" y="265056"/>
                  <a:pt x="843756" y="244418"/>
                  <a:pt x="871537" y="224574"/>
                </a:cubicBezTo>
                <a:cubicBezTo>
                  <a:pt x="899318" y="204730"/>
                  <a:pt x="918369" y="166630"/>
                  <a:pt x="942975" y="157899"/>
                </a:cubicBezTo>
                <a:cubicBezTo>
                  <a:pt x="967581" y="149168"/>
                  <a:pt x="997744" y="165043"/>
                  <a:pt x="1019175" y="172187"/>
                </a:cubicBezTo>
                <a:cubicBezTo>
                  <a:pt x="1040606" y="179331"/>
                  <a:pt x="1050131" y="204731"/>
                  <a:pt x="1071562" y="200762"/>
                </a:cubicBezTo>
                <a:cubicBezTo>
                  <a:pt x="1092993" y="196793"/>
                  <a:pt x="1109662" y="155518"/>
                  <a:pt x="1147762" y="148374"/>
                </a:cubicBezTo>
                <a:cubicBezTo>
                  <a:pt x="1185862" y="141230"/>
                  <a:pt x="1253331" y="158693"/>
                  <a:pt x="1300162" y="157899"/>
                </a:cubicBezTo>
                <a:cubicBezTo>
                  <a:pt x="1346993" y="157105"/>
                  <a:pt x="1393825" y="143612"/>
                  <a:pt x="1428750" y="143612"/>
                </a:cubicBezTo>
                <a:cubicBezTo>
                  <a:pt x="1463675" y="143612"/>
                  <a:pt x="1476375" y="161868"/>
                  <a:pt x="1509712" y="157899"/>
                </a:cubicBezTo>
                <a:cubicBezTo>
                  <a:pt x="1543049" y="153930"/>
                  <a:pt x="1587500" y="135674"/>
                  <a:pt x="1628775" y="119799"/>
                </a:cubicBezTo>
                <a:cubicBezTo>
                  <a:pt x="1670050" y="103924"/>
                  <a:pt x="1720850" y="81699"/>
                  <a:pt x="1757362" y="62649"/>
                </a:cubicBezTo>
                <a:cubicBezTo>
                  <a:pt x="1793874" y="43599"/>
                  <a:pt x="1834356" y="15024"/>
                  <a:pt x="1847850" y="5499"/>
                </a:cubicBezTo>
                <a:cubicBezTo>
                  <a:pt x="1861344" y="-4026"/>
                  <a:pt x="1849834" y="736"/>
                  <a:pt x="1838325" y="5499"/>
                </a:cubicBezTo>
              </a:path>
            </a:pathLst>
          </a:cu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000" y="2214779"/>
            <a:ext cx="3810000" cy="22467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Upper and Upper Central Reaches of Los Osos Creek: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Highly permeable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Recharges lower aquifer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Able to accept over 1 million gallons per day during summer/fall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438595" y="4523105"/>
            <a:ext cx="1043940" cy="1455420"/>
          </a:xfrm>
          <a:custGeom>
            <a:avLst/>
            <a:gdLst>
              <a:gd name="connsiteX0" fmla="*/ 1043940 w 1043940"/>
              <a:gd name="connsiteY0" fmla="*/ 0 h 1455420"/>
              <a:gd name="connsiteX1" fmla="*/ 998220 w 1043940"/>
              <a:gd name="connsiteY1" fmla="*/ 160020 h 1455420"/>
              <a:gd name="connsiteX2" fmla="*/ 914400 w 1043940"/>
              <a:gd name="connsiteY2" fmla="*/ 281940 h 1455420"/>
              <a:gd name="connsiteX3" fmla="*/ 807720 w 1043940"/>
              <a:gd name="connsiteY3" fmla="*/ 381000 h 1455420"/>
              <a:gd name="connsiteX4" fmla="*/ 792480 w 1043940"/>
              <a:gd name="connsiteY4" fmla="*/ 472440 h 1455420"/>
              <a:gd name="connsiteX5" fmla="*/ 830580 w 1043940"/>
              <a:gd name="connsiteY5" fmla="*/ 556260 h 1455420"/>
              <a:gd name="connsiteX6" fmla="*/ 754380 w 1043940"/>
              <a:gd name="connsiteY6" fmla="*/ 609600 h 1455420"/>
              <a:gd name="connsiteX7" fmla="*/ 662940 w 1043940"/>
              <a:gd name="connsiteY7" fmla="*/ 723900 h 1455420"/>
              <a:gd name="connsiteX8" fmla="*/ 533400 w 1043940"/>
              <a:gd name="connsiteY8" fmla="*/ 830580 h 1455420"/>
              <a:gd name="connsiteX9" fmla="*/ 441960 w 1043940"/>
              <a:gd name="connsiteY9" fmla="*/ 952500 h 1455420"/>
              <a:gd name="connsiteX10" fmla="*/ 365760 w 1043940"/>
              <a:gd name="connsiteY10" fmla="*/ 1013460 h 1455420"/>
              <a:gd name="connsiteX11" fmla="*/ 365760 w 1043940"/>
              <a:gd name="connsiteY11" fmla="*/ 1127760 h 1455420"/>
              <a:gd name="connsiteX12" fmla="*/ 251460 w 1043940"/>
              <a:gd name="connsiteY12" fmla="*/ 1249680 h 1455420"/>
              <a:gd name="connsiteX13" fmla="*/ 83820 w 1043940"/>
              <a:gd name="connsiteY13" fmla="*/ 1363980 h 1455420"/>
              <a:gd name="connsiteX14" fmla="*/ 0 w 1043940"/>
              <a:gd name="connsiteY14" fmla="*/ 1455420 h 14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3940" h="1455420">
                <a:moveTo>
                  <a:pt x="1043940" y="0"/>
                </a:moveTo>
                <a:cubicBezTo>
                  <a:pt x="1031875" y="56515"/>
                  <a:pt x="1019810" y="113030"/>
                  <a:pt x="998220" y="160020"/>
                </a:cubicBezTo>
                <a:cubicBezTo>
                  <a:pt x="976630" y="207010"/>
                  <a:pt x="946150" y="245110"/>
                  <a:pt x="914400" y="281940"/>
                </a:cubicBezTo>
                <a:cubicBezTo>
                  <a:pt x="882650" y="318770"/>
                  <a:pt x="828040" y="349250"/>
                  <a:pt x="807720" y="381000"/>
                </a:cubicBezTo>
                <a:cubicBezTo>
                  <a:pt x="787400" y="412750"/>
                  <a:pt x="788670" y="443230"/>
                  <a:pt x="792480" y="472440"/>
                </a:cubicBezTo>
                <a:cubicBezTo>
                  <a:pt x="796290" y="501650"/>
                  <a:pt x="836930" y="533400"/>
                  <a:pt x="830580" y="556260"/>
                </a:cubicBezTo>
                <a:cubicBezTo>
                  <a:pt x="824230" y="579120"/>
                  <a:pt x="782320" y="581660"/>
                  <a:pt x="754380" y="609600"/>
                </a:cubicBezTo>
                <a:cubicBezTo>
                  <a:pt x="726440" y="637540"/>
                  <a:pt x="699770" y="687070"/>
                  <a:pt x="662940" y="723900"/>
                </a:cubicBezTo>
                <a:cubicBezTo>
                  <a:pt x="626110" y="760730"/>
                  <a:pt x="570230" y="792480"/>
                  <a:pt x="533400" y="830580"/>
                </a:cubicBezTo>
                <a:cubicBezTo>
                  <a:pt x="496570" y="868680"/>
                  <a:pt x="469900" y="922020"/>
                  <a:pt x="441960" y="952500"/>
                </a:cubicBezTo>
                <a:cubicBezTo>
                  <a:pt x="414020" y="982980"/>
                  <a:pt x="378460" y="984250"/>
                  <a:pt x="365760" y="1013460"/>
                </a:cubicBezTo>
                <a:cubicBezTo>
                  <a:pt x="353060" y="1042670"/>
                  <a:pt x="384810" y="1088390"/>
                  <a:pt x="365760" y="1127760"/>
                </a:cubicBezTo>
                <a:cubicBezTo>
                  <a:pt x="346710" y="1167130"/>
                  <a:pt x="298450" y="1210310"/>
                  <a:pt x="251460" y="1249680"/>
                </a:cubicBezTo>
                <a:cubicBezTo>
                  <a:pt x="204470" y="1289050"/>
                  <a:pt x="125730" y="1329690"/>
                  <a:pt x="83820" y="1363980"/>
                </a:cubicBezTo>
                <a:cubicBezTo>
                  <a:pt x="41910" y="1398270"/>
                  <a:pt x="20955" y="1426845"/>
                  <a:pt x="0" y="145542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96781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Potential for Water Supply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Broderson</a:t>
            </a:r>
            <a:r>
              <a:rPr lang="en-US" sz="2800" dirty="0" smtClean="0"/>
              <a:t> percolation, urban re-use, and ag reuse on existing irrigated crops are the most efficient uses of recycled water</a:t>
            </a:r>
          </a:p>
          <a:p>
            <a:r>
              <a:rPr lang="en-US" sz="2800" dirty="0" smtClean="0"/>
              <a:t>Growers with existing basin water supplies have not yet signed contracts to received recycled water</a:t>
            </a:r>
          </a:p>
          <a:p>
            <a:r>
              <a:rPr lang="en-US" sz="2800" dirty="0" smtClean="0"/>
              <a:t>Growers that are planning new crops without previous irrigation are pursuing recycled water (5 year contracts)</a:t>
            </a:r>
          </a:p>
          <a:p>
            <a:r>
              <a:rPr lang="en-US" sz="2800" dirty="0" smtClean="0"/>
              <a:t>The irrigation of new crops does not provide any benefit to the basin in terms of yield or sea water intrusion reduction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44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Potential for Water Supply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Shifting irrigation of </a:t>
            </a:r>
            <a:r>
              <a:rPr lang="en-US" sz="2800" u="sng" dirty="0" smtClean="0"/>
              <a:t>new</a:t>
            </a:r>
            <a:r>
              <a:rPr lang="en-US" sz="2800" dirty="0" smtClean="0"/>
              <a:t> crops to creek discharge would increase the basin yield</a:t>
            </a:r>
          </a:p>
          <a:p>
            <a:r>
              <a:rPr lang="en-US" sz="2800" dirty="0" smtClean="0"/>
              <a:t>Yield would increase by 30 to 40% of the amount discharged to the creek</a:t>
            </a:r>
          </a:p>
          <a:p>
            <a:r>
              <a:rPr lang="en-US" sz="2800" dirty="0" smtClean="0"/>
              <a:t>If spring water levels are used to calibrate the amount discharged, efficiency improves</a:t>
            </a:r>
          </a:p>
          <a:p>
            <a:r>
              <a:rPr lang="en-US" sz="2800" dirty="0" smtClean="0"/>
              <a:t>Using all available strategies, yield could be increased by 60% to 90% of the amount discharged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7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NPDES permit requirements and water quality</a:t>
            </a:r>
          </a:p>
          <a:p>
            <a:r>
              <a:rPr lang="en-US" sz="2800" dirty="0" smtClean="0"/>
              <a:t>Physical infrastructure for discharge is straightforward.  Water quality enhancements would be more complex.</a:t>
            </a:r>
          </a:p>
          <a:p>
            <a:r>
              <a:rPr lang="en-US" sz="2800" dirty="0" smtClean="0"/>
              <a:t>Cost/benefit given available water volumes</a:t>
            </a:r>
          </a:p>
          <a:p>
            <a:r>
              <a:rPr lang="en-US" sz="2800" dirty="0" smtClean="0"/>
              <a:t>Coordination with Federal and State environmental agencies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4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7200" b="1" dirty="0" err="1" smtClean="0"/>
              <a:t>Questions</a:t>
            </a:r>
            <a:r>
              <a:rPr lang="es-ES" sz="7200" b="1" dirty="0" smtClean="0"/>
              <a:t>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566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293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Recycled Water Discharge into Los Osos Creek</vt:lpstr>
      <vt:lpstr>PowerPoint Presentation</vt:lpstr>
      <vt:lpstr>PowerPoint Presentation</vt:lpstr>
      <vt:lpstr>PowerPoint Presentation</vt:lpstr>
      <vt:lpstr>Potential for Water Supply Benefits</vt:lpstr>
      <vt:lpstr>Potential for Water Supply Benefits</vt:lpstr>
      <vt:lpstr>Next Steps</vt:lpstr>
      <vt:lpstr>Questions?</vt:lpstr>
    </vt:vector>
  </TitlesOfParts>
  <Company>Wallace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 Osos Basin Plan</dc:title>
  <dc:creator>Jason Vormbaum</dc:creator>
  <cp:lastModifiedBy>Ann Kudart</cp:lastModifiedBy>
  <cp:revision>45</cp:revision>
  <dcterms:created xsi:type="dcterms:W3CDTF">2013-08-14T15:55:23Z</dcterms:created>
  <dcterms:modified xsi:type="dcterms:W3CDTF">2015-04-01T19:24:47Z</dcterms:modified>
</cp:coreProperties>
</file>